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1127" r:id="rId5"/>
    <p:sldId id="1161" r:id="rId6"/>
    <p:sldId id="1155" r:id="rId7"/>
    <p:sldId id="1130" r:id="rId8"/>
    <p:sldId id="1156" r:id="rId9"/>
    <p:sldId id="1131" r:id="rId10"/>
    <p:sldId id="1152" r:id="rId11"/>
    <p:sldId id="1139" r:id="rId12"/>
    <p:sldId id="1151" r:id="rId13"/>
    <p:sldId id="1143" r:id="rId14"/>
    <p:sldId id="1160" r:id="rId15"/>
    <p:sldId id="1140" r:id="rId16"/>
    <p:sldId id="1145" r:id="rId17"/>
    <p:sldId id="1159" r:id="rId18"/>
    <p:sldId id="11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194541-D286-49B0-AC14-37B1B3F3FBB1}" v="337" dt="2025-08-13T21:04:47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75" autoAdjust="0"/>
    <p:restoredTop sz="94660"/>
  </p:normalViewPr>
  <p:slideViewPr>
    <p:cSldViewPr snapToGrid="0">
      <p:cViewPr>
        <p:scale>
          <a:sx n="90" d="100"/>
          <a:sy n="90" d="100"/>
        </p:scale>
        <p:origin x="5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B385B-47ED-49F8-9B5F-D0BDC9DE1AFE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DB472-43A5-4A22-8506-5B78D80D6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6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238AC-B019-4F72-BB50-24A412BE28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13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B38B3-70D9-F908-BCFD-C385F31A0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195BD3-A430-004E-5F57-B06DE6F86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66D1F3-19E0-52B5-F01C-5E115D6CB3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005-D8EF-6C61-5AED-F67850465A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B472-43A5-4A22-8506-5B78D80D6E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51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3ED57-CC80-6488-FEC4-346C6F83E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E9500-6037-783F-B05F-97AE1D7E3A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2787FE-B6AE-3B2D-0FD3-8C3FC6E648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8A7E1-F68A-FB99-59BD-B532B0C9E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B472-43A5-4A22-8506-5B78D80D6E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17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D38F1-1C7B-1332-3917-C7D57AC59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07224-98C2-659C-30E2-E69BC8C45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11DFB6-B2FA-13D0-DA57-C27D6B079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0BFC0-1F51-04AD-9237-DBE8ED530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B472-43A5-4A22-8506-5B78D80D6E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244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B472-43A5-4A22-8506-5B78D80D6E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19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College Scouting Operations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Ensuring Eligibility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College All-Star Games &amp; Scouting Combine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College Scouting Rules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Draft Operations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B472-43A5-4A22-8506-5B78D80D6E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43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B472-43A5-4A22-8506-5B78D80D6E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9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B472-43A5-4A22-8506-5B78D80D6E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84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B472-43A5-4A22-8506-5B78D80D6E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78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DB472-43A5-4A22-8506-5B78D80D6E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0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2078-07FB-6F8A-E0C1-100221EC1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622F9-C385-8F8B-3E3E-51A426F43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E9BDA-C3EB-68AF-06E5-286CC9C4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1C963-CBF2-9F81-D291-B52D3562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D7AA5-4F72-06E0-7736-92EEBC67F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929EB-8C3D-969D-5F0C-FA3A3BDC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D2C752-415F-1CEF-42F9-774A91CA4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71DCF-9AD8-CA7A-087A-49A6AD6BB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C74C-68AE-2675-CE1F-F3EA2565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7CDF4-2020-D919-A034-F8AAC6A09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77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C448AF-0011-732B-9EE1-15EA4F24D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6A633-B4E3-0DD9-30B3-378B33252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93985-B6B1-FB38-351E-FD435784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28C5E-E805-D191-AC6A-941D2564B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9BE6B-3AEF-45D4-E857-2AD74E32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92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D6EEFD-A442-3543-9581-4858FE85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B5AF9-CA12-DE4C-B873-3FB72D19C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6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07669-F89E-7525-EB12-5DDADE90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8207A-A8AC-9574-6149-D4B636C2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F3F2C-67F9-E277-6BE3-FB0E8536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690B8-B94B-77EB-E831-9DBE12888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31560-089A-794E-B59C-1662E845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78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20EB5-9B05-AF3B-77D3-6DDD91314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D08980-1B94-A346-C5E7-032E26F41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86C29-01DB-CF3C-C89C-AB7BCF5BC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4C77D-0E5E-151B-8694-8413B343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AE282-6DB3-ECE8-1338-9A1D90A2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80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88EF-BEA7-3629-6E44-8FDAA252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B6296-C064-1ED0-46C2-F484E94FF5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956E7-9B23-052B-9695-BDBFC054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CE17C1-AAE3-506E-D7FB-685DFD844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F99A5-C50F-58F8-AB2E-DC7498E16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5DCF0-E92C-CB02-1245-0762CF62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52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6DACB-D445-A45E-01D9-6857BB0C3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68011-B4F1-63BF-D376-042509D86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187E8-CA0A-C4F5-4850-1D3450D42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72FCC4-96AA-DBD9-308B-6B6D672B35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2E65B-31D9-26D8-AE9C-33612FB63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2422E-4935-F04A-665D-9919D4D81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E29613-8784-A7E6-BB56-F50BC77C6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55E318-B54B-AE8C-C53C-1531A8C38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55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D7D5-0A4D-B103-727A-49FEF072D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A7F3FD-81AE-C9A4-E29F-773D1FE05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387FA-75C0-2790-F913-73C9F937D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A4A25-3AEA-F6DA-AA71-345728EB7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4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4ABC61-963F-A527-8EA7-93B9F90CF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06E751-725F-8B12-5BE2-27F9F2476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7BDB4-9ED9-A012-C9E6-A6D74EA78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59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B847B-843D-491E-8F24-DC9C56486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30551-09EE-6F0A-7465-FA574BEC1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675D7-B353-63E2-9E28-C30E6355B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A79B20-884A-17BF-0CCE-602D36C34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5902A-9496-B0B7-456C-A7407D00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2CEE9-7F7C-5F35-8A94-3DF0863A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9B06B-3BC2-9A12-EE08-32962CD8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627277-56AF-D712-FC69-D13AB1D30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DC0AF-1831-CB11-7498-EA886F6F40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C0B34-E9EE-397F-DEA1-602C6C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AE2C4-4A00-1544-80AB-913D63B1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B987-17D9-9C0E-3FCE-0BE330D82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41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080A0-80BA-307B-710A-8AC3199D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6B24D5-FE8A-8151-B85B-F6AD99445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E89D4-3D4B-92F0-21E3-AAABA9124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5A3CF5-EE4E-409B-97F6-344FEF526F7B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67B3D-E0AC-20DE-3309-A3C87230E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DF6E6-3CA5-FFA8-73E4-48F125A4C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C4A546-9447-40EE-A497-B63B47954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A0FB5F-DC61-4B41-9420-7C47EA25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498" y="2838516"/>
            <a:ext cx="6246593" cy="228889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C00000"/>
                </a:solidFill>
                <a:latin typeface="Endzone Slab Bold" pitchFamily="50" charset="0"/>
                <a:cs typeface="Arial" panose="020B0604020202020204" pitchFamily="34" charset="0"/>
              </a:rPr>
              <a:t>End of Program Presentation</a:t>
            </a:r>
            <a:br>
              <a:rPr lang="en-US" sz="3600" dirty="0">
                <a:solidFill>
                  <a:srgbClr val="C00000"/>
                </a:solidFill>
                <a:latin typeface="Endzone Slab Bold" pitchFamily="50" charset="0"/>
                <a:cs typeface="Arial" panose="020B0604020202020204" pitchFamily="34" charset="0"/>
              </a:rPr>
            </a:br>
            <a:r>
              <a:rPr lang="en-US" sz="2800" dirty="0">
                <a:solidFill>
                  <a:srgbClr val="002060"/>
                </a:solidFill>
                <a:latin typeface="Endzone Slab Bold" pitchFamily="50" charset="0"/>
                <a:cs typeface="Arial" panose="020B0604020202020204" pitchFamily="34" charset="0"/>
              </a:rPr>
              <a:t>Player Personnel</a:t>
            </a:r>
            <a:br>
              <a:rPr lang="en-US" sz="3600" dirty="0">
                <a:solidFill>
                  <a:srgbClr val="C00000"/>
                </a:solidFill>
                <a:latin typeface="Endzone Slab Bold" pitchFamily="50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2060"/>
                </a:solidFill>
                <a:latin typeface="Endzone Slab Bold" pitchFamily="50" charset="0"/>
                <a:cs typeface="Arial" panose="020B0604020202020204" pitchFamily="34" charset="0"/>
              </a:rPr>
              <a:t>Neva Williams</a:t>
            </a:r>
            <a:br>
              <a:rPr lang="en-US" sz="1800" dirty="0">
                <a:solidFill>
                  <a:srgbClr val="002060"/>
                </a:solidFill>
                <a:latin typeface="Endzone Slab Bold" pitchFamily="50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C00000"/>
                </a:solidFill>
                <a:latin typeface="Endzone Slab Bold" pitchFamily="50" charset="0"/>
                <a:cs typeface="Arial" panose="020B0604020202020204" pitchFamily="34" charset="0"/>
              </a:rPr>
              <a:t>August 14, 2025</a:t>
            </a:r>
            <a:br>
              <a:rPr lang="en-US" sz="1800" dirty="0">
                <a:solidFill>
                  <a:srgbClr val="C00000"/>
                </a:solidFill>
                <a:latin typeface="Endzone Slab Bold" pitchFamily="50" charset="0"/>
                <a:cs typeface="Arial" panose="020B0604020202020204" pitchFamily="34" charset="0"/>
              </a:rPr>
            </a:br>
            <a:endParaRPr lang="en-US" sz="1800" dirty="0">
              <a:solidFill>
                <a:srgbClr val="002060"/>
              </a:solidFill>
              <a:latin typeface="Endzone Slab Bold" pitchFamily="50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DDC9C9-ED1E-654A-9608-024C8B8CD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182" y="3134350"/>
            <a:ext cx="1093468" cy="149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1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5235" y="286472"/>
            <a:ext cx="1190676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67" b="1" dirty="0">
                <a:solidFill>
                  <a:srgbClr val="002060"/>
                </a:solidFill>
              </a:rPr>
              <a:t>International Player Research</a:t>
            </a:r>
            <a:endParaRPr lang="en-US" sz="2133" b="1" dirty="0">
              <a:solidFill>
                <a:srgbClr val="002060"/>
              </a:solidFill>
            </a:endParaRPr>
          </a:p>
        </p:txBody>
      </p:sp>
      <p:pic>
        <p:nvPicPr>
          <p:cNvPr id="3085" name="Picture 13" descr="NFL International Games 2025 : voici le programme complet avec une ...">
            <a:extLst>
              <a:ext uri="{FF2B5EF4-FFF2-40B4-BE49-F238E27FC236}">
                <a16:creationId xmlns:a16="http://schemas.microsoft.com/office/drawing/2014/main" id="{8EABB5BB-52C3-84E0-0A3F-A5A9150E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57" y="1863544"/>
            <a:ext cx="5132887" cy="2887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580746-71EB-C261-4A16-21B8A4EC1BD4}"/>
              </a:ext>
            </a:extLst>
          </p:cNvPr>
          <p:cNvSpPr txBox="1"/>
          <p:nvPr/>
        </p:nvSpPr>
        <p:spPr>
          <a:xfrm>
            <a:off x="475096" y="1412299"/>
            <a:ext cx="502146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Goal: </a:t>
            </a:r>
            <a:r>
              <a:rPr lang="en-US" sz="2000" dirty="0"/>
              <a:t>Give clubs a list of eligible International Practice Squad players to aid in scouting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Process: </a:t>
            </a:r>
            <a:r>
              <a:rPr lang="en-US" sz="2000" dirty="0"/>
              <a:t>Reviewed rosters of all 566 NCAA teams (FBS, FCS, D2, D3) using International Practice Squad criteria.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Eligibility: </a:t>
            </a:r>
            <a:r>
              <a:rPr lang="en-US" sz="2000" dirty="0"/>
              <a:t>Outside U.S./Canada, ≤2 yrs U.S. HS, prior draft eligible, meets NFL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Roster Rule: </a:t>
            </a:r>
            <a:r>
              <a:rPr lang="en-US" sz="2000" dirty="0"/>
              <a:t>Practice Squad may expand to 16 to 17 with one qualifying 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Cap: </a:t>
            </a:r>
            <a:r>
              <a:rPr lang="en-US" sz="2000" dirty="0"/>
              <a:t>PS–International salaries excluded from Salary Cap.</a:t>
            </a:r>
          </a:p>
        </p:txBody>
      </p:sp>
      <p:pic>
        <p:nvPicPr>
          <p:cNvPr id="31" name="Picture 30" descr="16x9_Footer.png">
            <a:extLst>
              <a:ext uri="{FF2B5EF4-FFF2-40B4-BE49-F238E27FC236}">
                <a16:creationId xmlns:a16="http://schemas.microsoft.com/office/drawing/2014/main" id="{9DD3D28B-ED56-0C12-D2B7-029A469F98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77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2" name="Rectangle 6161">
            <a:extLst>
              <a:ext uri="{FF2B5EF4-FFF2-40B4-BE49-F238E27FC236}">
                <a16:creationId xmlns:a16="http://schemas.microsoft.com/office/drawing/2014/main" id="{8329E8A2-157C-4049-BCB2-7EF4A2F6F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20352E-13CC-A899-089F-D08F93897DD2}"/>
              </a:ext>
            </a:extLst>
          </p:cNvPr>
          <p:cNvSpPr txBox="1"/>
          <p:nvPr/>
        </p:nvSpPr>
        <p:spPr>
          <a:xfrm>
            <a:off x="797353" y="0"/>
            <a:ext cx="6804610" cy="16586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International Player Research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CE8B6-CBC0-A213-BE03-9DCAEB8343AD}"/>
              </a:ext>
            </a:extLst>
          </p:cNvPr>
          <p:cNvSpPr txBox="1"/>
          <p:nvPr/>
        </p:nvSpPr>
        <p:spPr>
          <a:xfrm>
            <a:off x="797353" y="2051217"/>
            <a:ext cx="6804610" cy="36982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Country trends: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Australia dominates, mainly specialists (punters/kickers).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Germany, American Samoa, and England follow (mostly linemen and TEs.)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Smaller groups from Ireland, Sweden, France, Japan, Nigeria, and others.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Positional trends: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Specialists are largest group, then OL/DL/DE/DT.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Few RB, WR, DB — skill spots are rare internationally.</a:t>
            </a:r>
          </a:p>
        </p:txBody>
      </p:sp>
      <p:pic>
        <p:nvPicPr>
          <p:cNvPr id="6150" name="Picture 6" descr="Illinois punter Hugh Robertson punts during an NCAA college football ...">
            <a:extLst>
              <a:ext uri="{FF2B5EF4-FFF2-40B4-BE49-F238E27FC236}">
                <a16:creationId xmlns:a16="http://schemas.microsoft.com/office/drawing/2014/main" id="{FF1D2168-2DD3-C8CE-00AE-6B248DAED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6" r="23724" b="2"/>
          <a:stretch>
            <a:fillRect/>
          </a:stretch>
        </p:blipFill>
        <p:spPr bwMode="auto">
          <a:xfrm>
            <a:off x="7992343" y="757037"/>
            <a:ext cx="3194003" cy="317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Partnerships">
            <a:extLst>
              <a:ext uri="{FF2B5EF4-FFF2-40B4-BE49-F238E27FC236}">
                <a16:creationId xmlns:a16="http://schemas.microsoft.com/office/drawing/2014/main" id="{A38C8B80-CE27-65BD-CAE2-BFCEC789C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822"/>
          <a:stretch>
            <a:fillRect/>
          </a:stretch>
        </p:blipFill>
        <p:spPr bwMode="auto">
          <a:xfrm>
            <a:off x="7992343" y="4065708"/>
            <a:ext cx="3194003" cy="204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16x9_Footer.png">
            <a:extLst>
              <a:ext uri="{FF2B5EF4-FFF2-40B4-BE49-F238E27FC236}">
                <a16:creationId xmlns:a16="http://schemas.microsoft.com/office/drawing/2014/main" id="{E7E444B9-4651-9171-2D21-918BA635B4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11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x9_Foo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7057" y="633076"/>
            <a:ext cx="1171744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7" b="1" dirty="0">
                <a:solidFill>
                  <a:srgbClr val="002060"/>
                </a:solidFill>
              </a:rPr>
              <a:t>Additional Projects</a:t>
            </a:r>
            <a:endParaRPr lang="en-US" sz="2133" b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7914F-2FAF-73FC-22C2-FBAA87A81224}"/>
              </a:ext>
            </a:extLst>
          </p:cNvPr>
          <p:cNvSpPr txBox="1"/>
          <p:nvPr/>
        </p:nvSpPr>
        <p:spPr>
          <a:xfrm>
            <a:off x="513842" y="1543085"/>
            <a:ext cx="5679140" cy="5241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Coordinated with all 32 teams to create 2025 Training Camp Directory.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Proofread &amp; edited 2025 Player Personnel Handbook.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Researched FCS player prevalence in the NFL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Managed NFL College Relations site updates with school liaisons.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Cleaned master file of all NFL draft picks in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Researched guarantee default language in rookie contracts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Updated team conference affiliations on FIS.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Filed past tenders and trade documents.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CBD093-5BEB-AA9C-F259-AA79839C3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645" y="3070409"/>
            <a:ext cx="3944664" cy="2837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90732E-0F56-8F27-A05C-8CB588F52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607" y="300142"/>
            <a:ext cx="2004698" cy="2581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F9B69-5DF8-0B92-DE78-4E394E3CF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7977" y="300142"/>
            <a:ext cx="1946966" cy="25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8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696314" y="2931395"/>
            <a:ext cx="10799372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bg1"/>
                </a:solidFill>
                <a:latin typeface="Calibri"/>
                <a:cs typeface="Calibri"/>
              </a:rPr>
              <a:t>Key Takeaways</a:t>
            </a:r>
          </a:p>
        </p:txBody>
      </p:sp>
      <p:pic>
        <p:nvPicPr>
          <p:cNvPr id="5" name="Picture 4" descr="NFL_Shield_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5" y="132252"/>
            <a:ext cx="706056" cy="9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35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635AA-F65F-7524-B62E-1E302680A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66" name="Rectangle 6165">
            <a:extLst>
              <a:ext uri="{FF2B5EF4-FFF2-40B4-BE49-F238E27FC236}">
                <a16:creationId xmlns:a16="http://schemas.microsoft.com/office/drawing/2014/main" id="{382E0DD2-11DF-4411-A6ED-1182F5176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5" name="Picture 9">
            <a:extLst>
              <a:ext uri="{FF2B5EF4-FFF2-40B4-BE49-F238E27FC236}">
                <a16:creationId xmlns:a16="http://schemas.microsoft.com/office/drawing/2014/main" id="{C0BE5A3B-B8E5-6784-DBFE-4B5C65EA4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49" r="-4" b="5999"/>
          <a:stretch>
            <a:fillRect/>
          </a:stretch>
        </p:blipFill>
        <p:spPr bwMode="auto">
          <a:xfrm>
            <a:off x="8969" y="-2"/>
            <a:ext cx="2376092" cy="22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8552FC4-D775-A8EC-1246-AAC988F5B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77" r="-4" b="4271"/>
          <a:stretch>
            <a:fillRect/>
          </a:stretch>
        </p:blipFill>
        <p:spPr bwMode="auto">
          <a:xfrm>
            <a:off x="2579411" y="-2446"/>
            <a:ext cx="2376092" cy="22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7CB39741-6B0B-9CFD-5769-418861127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52" r="-4" b="-4"/>
          <a:stretch>
            <a:fillRect/>
          </a:stretch>
        </p:blipFill>
        <p:spPr bwMode="auto">
          <a:xfrm>
            <a:off x="5149852" y="-10223"/>
            <a:ext cx="2376092" cy="22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>
            <a:extLst>
              <a:ext uri="{FF2B5EF4-FFF2-40B4-BE49-F238E27FC236}">
                <a16:creationId xmlns:a16="http://schemas.microsoft.com/office/drawing/2014/main" id="{5446EAE7-ED42-E19B-0B06-F50047B31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4" r="2" b="35533"/>
          <a:stretch>
            <a:fillRect/>
          </a:stretch>
        </p:blipFill>
        <p:spPr bwMode="auto">
          <a:xfrm>
            <a:off x="3714" y="2400151"/>
            <a:ext cx="3330225" cy="205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1C2ED403-D9EC-9E62-84E4-060B20DF1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2" r="1" b="11002"/>
          <a:stretch>
            <a:fillRect/>
          </a:stretch>
        </p:blipFill>
        <p:spPr bwMode="auto">
          <a:xfrm>
            <a:off x="-1" y="4628909"/>
            <a:ext cx="3324552" cy="222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3C03C27-9096-091F-A78C-14AC7FDFD16C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3" r="2" b="8421"/>
          <a:stretch>
            <a:fillRect/>
          </a:stretch>
        </p:blipFill>
        <p:spPr bwMode="auto">
          <a:xfrm>
            <a:off x="3534403" y="2400151"/>
            <a:ext cx="3996536" cy="44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316A6-34DA-79C3-D4F4-5B4443B7B3FD}"/>
              </a:ext>
            </a:extLst>
          </p:cNvPr>
          <p:cNvSpPr txBox="1"/>
          <p:nvPr/>
        </p:nvSpPr>
        <p:spPr>
          <a:xfrm>
            <a:off x="7850111" y="2107669"/>
            <a:ext cx="4548692" cy="3776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000" b="1" dirty="0"/>
              <a:t>Takeaways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Invest in Relationships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Communication Skills are Crucial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Every Detail Matters</a:t>
            </a:r>
          </a:p>
          <a:p>
            <a:pPr lvl="0" indent="-228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/>
              <a:t>Never Stop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9B4A2F-53DF-C95D-76E1-E5E8667E5FED}"/>
              </a:ext>
            </a:extLst>
          </p:cNvPr>
          <p:cNvSpPr txBox="1"/>
          <p:nvPr/>
        </p:nvSpPr>
        <p:spPr>
          <a:xfrm>
            <a:off x="876694" y="2533476"/>
            <a:ext cx="283332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pic>
        <p:nvPicPr>
          <p:cNvPr id="2" name="Picture 1" descr="16x9_Footer.png">
            <a:extLst>
              <a:ext uri="{FF2B5EF4-FFF2-40B4-BE49-F238E27FC236}">
                <a16:creationId xmlns:a16="http://schemas.microsoft.com/office/drawing/2014/main" id="{F7A4E173-281C-4080-9245-80A5A735C2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149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97995"/>
            <a:ext cx="12192000" cy="6955995"/>
          </a:xfrm>
          <a:prstGeom prst="rect">
            <a:avLst/>
          </a:prstGeom>
          <a:solidFill>
            <a:srgbClr val="0128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696313" y="-42921"/>
            <a:ext cx="10799372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bg1"/>
                </a:solidFill>
                <a:latin typeface="Calibri"/>
                <a:cs typeface="Calibri"/>
              </a:rPr>
              <a:t>Thank You to the Best Team!</a:t>
            </a:r>
          </a:p>
        </p:txBody>
      </p:sp>
      <p:pic>
        <p:nvPicPr>
          <p:cNvPr id="5" name="Picture 4" descr="NFL_Shield_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5" y="132252"/>
            <a:ext cx="706056" cy="970256"/>
          </a:xfrm>
          <a:prstGeom prst="rect">
            <a:avLst/>
          </a:prstGeom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5BE32DA6-CE95-C089-4E85-9E5CC26DB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94" y="1007362"/>
            <a:ext cx="7485609" cy="561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190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46B54-3F12-7262-4BF9-EB5E2400F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FB5739-72D8-7643-2B15-083C5AADB9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8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8DB3D-7ADE-2D99-8216-0CFBC90167F2}"/>
              </a:ext>
            </a:extLst>
          </p:cNvPr>
          <p:cNvSpPr txBox="1"/>
          <p:nvPr/>
        </p:nvSpPr>
        <p:spPr>
          <a:xfrm>
            <a:off x="696314" y="2931395"/>
            <a:ext cx="10799372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bg1"/>
                </a:solidFill>
                <a:latin typeface="Calibri"/>
                <a:cs typeface="Calibri"/>
              </a:rPr>
              <a:t>About Me</a:t>
            </a:r>
          </a:p>
        </p:txBody>
      </p:sp>
      <p:pic>
        <p:nvPicPr>
          <p:cNvPr id="5" name="Picture 4" descr="NFL_Shield_web.png">
            <a:extLst>
              <a:ext uri="{FF2B5EF4-FFF2-40B4-BE49-F238E27FC236}">
                <a16:creationId xmlns:a16="http://schemas.microsoft.com/office/drawing/2014/main" id="{CF9E6D07-368D-42E8-932F-A404248DF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5" y="132252"/>
            <a:ext cx="706056" cy="9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F697B-EAF2-BF2F-1A59-FC81E9E06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utoShape 4">
            <a:extLst>
              <a:ext uri="{FF2B5EF4-FFF2-40B4-BE49-F238E27FC236}">
                <a16:creationId xmlns:a16="http://schemas.microsoft.com/office/drawing/2014/main" id="{FCA9F297-8A40-1854-8998-234211FC1C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70500" y="349749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 descr="16x9_Footer.png">
            <a:extLst>
              <a:ext uri="{FF2B5EF4-FFF2-40B4-BE49-F238E27FC236}">
                <a16:creationId xmlns:a16="http://schemas.microsoft.com/office/drawing/2014/main" id="{ED109670-18E7-B4A9-E7B4-79A0798D0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28" name="AutoShape 18" descr="Vermont Map PNG Images - CleanPNG">
            <a:extLst>
              <a:ext uri="{FF2B5EF4-FFF2-40B4-BE49-F238E27FC236}">
                <a16:creationId xmlns:a16="http://schemas.microsoft.com/office/drawing/2014/main" id="{5143C89E-6EA0-8643-9F33-3DEE1184C5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2224" y="-400722"/>
            <a:ext cx="1897195" cy="189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0" descr="Vermont Map PNG Images - CleanPNG">
            <a:extLst>
              <a:ext uri="{FF2B5EF4-FFF2-40B4-BE49-F238E27FC236}">
                <a16:creationId xmlns:a16="http://schemas.microsoft.com/office/drawing/2014/main" id="{36A80A1A-B8A5-6F59-A67E-83B0B53BEE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26868" y="3257361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DB6977-7A9D-3493-DBF1-2CE728B3B6AD}"/>
              </a:ext>
            </a:extLst>
          </p:cNvPr>
          <p:cNvGrpSpPr/>
          <p:nvPr/>
        </p:nvGrpSpPr>
        <p:grpSpPr>
          <a:xfrm>
            <a:off x="2924374" y="1496473"/>
            <a:ext cx="6343252" cy="3730746"/>
            <a:chOff x="2871831" y="1174883"/>
            <a:chExt cx="6343252" cy="3730746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A7AF044D-1011-30A9-6DF6-2DED04064F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1255" y="1174883"/>
              <a:ext cx="6029489" cy="3730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National Football League - Wikipedia">
              <a:extLst>
                <a:ext uri="{FF2B5EF4-FFF2-40B4-BE49-F238E27FC236}">
                  <a16:creationId xmlns:a16="http://schemas.microsoft.com/office/drawing/2014/main" id="{86A0D784-C2CA-4BFA-5208-0373BB92C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2238" y="2447391"/>
              <a:ext cx="712845" cy="980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C03612E2-219E-9BAB-1D21-6CB0A593F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1831" y="3663533"/>
              <a:ext cx="1164544" cy="572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4" descr="Star PNG transparent image download, size: 2000x2000px">
              <a:extLst>
                <a:ext uri="{FF2B5EF4-FFF2-40B4-BE49-F238E27FC236}">
                  <a16:creationId xmlns:a16="http://schemas.microsoft.com/office/drawing/2014/main" id="{D1F0863B-F4A8-C5B7-FB2B-69153E524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4205" y="1637421"/>
              <a:ext cx="429570" cy="42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4" descr="Star PNG transparent image download, size: 2000x2000px">
              <a:extLst>
                <a:ext uri="{FF2B5EF4-FFF2-40B4-BE49-F238E27FC236}">
                  <a16:creationId xmlns:a16="http://schemas.microsoft.com/office/drawing/2014/main" id="{ABD60CC1-DFAD-2E52-C511-2C562F792C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7224" y="3230790"/>
              <a:ext cx="429570" cy="42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Picture 24" descr="Star PNG transparent image download, size: 2000x2000px">
              <a:extLst>
                <a:ext uri="{FF2B5EF4-FFF2-40B4-BE49-F238E27FC236}">
                  <a16:creationId xmlns:a16="http://schemas.microsoft.com/office/drawing/2014/main" id="{37821C6A-37E6-2F55-4D37-3D8B2858D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2083" y="2232606"/>
              <a:ext cx="429570" cy="429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DC201392-BA59-B7F6-4684-9AB2A73052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956" y="3052990"/>
            <a:ext cx="2394598" cy="3004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8B7156-A5C7-085A-3CF1-C247C6FC44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255" y="191531"/>
            <a:ext cx="2401446" cy="28155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3D980C-E45F-84A3-6D04-A94300B8296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790" b="7727"/>
          <a:stretch>
            <a:fillRect/>
          </a:stretch>
        </p:blipFill>
        <p:spPr>
          <a:xfrm>
            <a:off x="9710665" y="143489"/>
            <a:ext cx="2404872" cy="280513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BDEA87D-11C3-217B-482E-FECBFB834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809" y="3052990"/>
            <a:ext cx="2395728" cy="319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574CFC-DAE1-231B-3778-A7A77282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721" y="1210210"/>
            <a:ext cx="558812" cy="9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00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8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696314" y="2931395"/>
            <a:ext cx="10799372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bg1"/>
                </a:solidFill>
                <a:latin typeface="Calibri"/>
                <a:cs typeface="Calibri"/>
              </a:rPr>
              <a:t>Department Overview</a:t>
            </a:r>
          </a:p>
        </p:txBody>
      </p:sp>
      <p:pic>
        <p:nvPicPr>
          <p:cNvPr id="5" name="Picture 4" descr="NFL_Shield_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5" y="132252"/>
            <a:ext cx="706056" cy="9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6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84DA6A-10EC-A760-BC9B-754DE167E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8F7228-3B19-1352-BD2E-780A258AF67E}"/>
              </a:ext>
            </a:extLst>
          </p:cNvPr>
          <p:cNvSpPr txBox="1"/>
          <p:nvPr/>
        </p:nvSpPr>
        <p:spPr>
          <a:xfrm>
            <a:off x="823944" y="585792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NFL Management Council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5C75C-28CA-232B-C664-7B5BF9D5ABBD}"/>
              </a:ext>
            </a:extLst>
          </p:cNvPr>
          <p:cNvSpPr txBox="1"/>
          <p:nvPr/>
        </p:nvSpPr>
        <p:spPr>
          <a:xfrm>
            <a:off x="823944" y="1909767"/>
            <a:ext cx="6002110" cy="372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The NFL’s multi-employer bargaining unit. It represents the NFL and the member clubs in negotiations with the NFL Players Association regarding all aspects of player working conditions including: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Player Contracts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Roster &amp; Transactions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Compensation &amp; Cap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Benefits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Work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Discipline &amp; Disputes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Player Health and Safety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42FF08-AB49-405B-A78B-8F67F22431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14" t="2824" r="3353"/>
          <a:stretch>
            <a:fillRect/>
          </a:stretch>
        </p:blipFill>
        <p:spPr>
          <a:xfrm>
            <a:off x="7083202" y="96864"/>
            <a:ext cx="4992560" cy="666427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5883F-28E5-AF07-BE9E-5EDD216313C8}"/>
              </a:ext>
            </a:extLst>
          </p:cNvPr>
          <p:cNvSpPr txBox="1"/>
          <p:nvPr/>
        </p:nvSpPr>
        <p:spPr>
          <a:xfrm>
            <a:off x="3047238" y="3079742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solidFill>
                <a:srgbClr val="002060"/>
              </a:solidFill>
            </a:endParaRPr>
          </a:p>
        </p:txBody>
      </p:sp>
      <p:pic>
        <p:nvPicPr>
          <p:cNvPr id="3" name="Picture 2" descr="16x9_Footer.png">
            <a:extLst>
              <a:ext uri="{FF2B5EF4-FFF2-40B4-BE49-F238E27FC236}">
                <a16:creationId xmlns:a16="http://schemas.microsoft.com/office/drawing/2014/main" id="{5D5E1C9D-2564-0876-30B2-601F4FF94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06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x9_Footer.png">
            <a:extLst>
              <a:ext uri="{FF2B5EF4-FFF2-40B4-BE49-F238E27FC236}">
                <a16:creationId xmlns:a16="http://schemas.microsoft.com/office/drawing/2014/main" id="{BA05882A-CAAB-4C95-4766-DCAFF76F1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ACEFA0-3864-A499-52AD-EBBC58B6E0FF}"/>
              </a:ext>
            </a:extLst>
          </p:cNvPr>
          <p:cNvSpPr txBox="1"/>
          <p:nvPr/>
        </p:nvSpPr>
        <p:spPr>
          <a:xfrm>
            <a:off x="351243" y="1611839"/>
            <a:ext cx="371393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Player Personnel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7F3F35-CAF6-2BFB-0F8F-DFC297C811E6}"/>
              </a:ext>
            </a:extLst>
          </p:cNvPr>
          <p:cNvSpPr txBox="1"/>
          <p:nvPr/>
        </p:nvSpPr>
        <p:spPr>
          <a:xfrm>
            <a:off x="4303042" y="1597186"/>
            <a:ext cx="371393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Labor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F9AD98-1284-FFCB-DBF3-13865A46196E}"/>
              </a:ext>
            </a:extLst>
          </p:cNvPr>
          <p:cNvSpPr txBox="1"/>
          <p:nvPr/>
        </p:nvSpPr>
        <p:spPr>
          <a:xfrm>
            <a:off x="8253505" y="1611838"/>
            <a:ext cx="3713931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Legal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E7914F-2FAF-73FC-22C2-FBAA87A81224}"/>
              </a:ext>
            </a:extLst>
          </p:cNvPr>
          <p:cNvSpPr txBox="1"/>
          <p:nvPr/>
        </p:nvSpPr>
        <p:spPr>
          <a:xfrm>
            <a:off x="509764" y="2364475"/>
            <a:ext cx="3469340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Player Eligibility &amp; Draft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Transactions/Roster Rules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Policies: Anti-Tampering/Injury Report Policy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Non-Player Contracts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C1563-1A4B-EAB7-3D29-355B3E8CC2C0}"/>
              </a:ext>
            </a:extLst>
          </p:cNvPr>
          <p:cNvSpPr txBox="1"/>
          <p:nvPr/>
        </p:nvSpPr>
        <p:spPr>
          <a:xfrm>
            <a:off x="4474404" y="2364475"/>
            <a:ext cx="3469340" cy="27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Player Finance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Labor Information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Player Contracts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Salary Cap Management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Player Work Rules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A54F3-4F36-9B4F-2D07-10B3F2C7AEA0}"/>
              </a:ext>
            </a:extLst>
          </p:cNvPr>
          <p:cNvSpPr txBox="1"/>
          <p:nvPr/>
        </p:nvSpPr>
        <p:spPr>
          <a:xfrm>
            <a:off x="8351638" y="2364324"/>
            <a:ext cx="3469340" cy="2233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Legal Counsel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Labor Policies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Player Benefits/Player Care Foundation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4C5B78-9A69-BAD7-2C6B-451EF5791EF4}"/>
              </a:ext>
            </a:extLst>
          </p:cNvPr>
          <p:cNvSpPr/>
          <p:nvPr/>
        </p:nvSpPr>
        <p:spPr>
          <a:xfrm>
            <a:off x="351245" y="1611841"/>
            <a:ext cx="3715265" cy="3971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60FFEE-E458-46AF-4B32-A93BA372B835}"/>
              </a:ext>
            </a:extLst>
          </p:cNvPr>
          <p:cNvSpPr/>
          <p:nvPr/>
        </p:nvSpPr>
        <p:spPr>
          <a:xfrm>
            <a:off x="4304378" y="1611839"/>
            <a:ext cx="3715265" cy="397101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12ECCD-AF4C-C2C5-5E2E-A8E675483185}"/>
              </a:ext>
            </a:extLst>
          </p:cNvPr>
          <p:cNvSpPr/>
          <p:nvPr/>
        </p:nvSpPr>
        <p:spPr>
          <a:xfrm>
            <a:off x="8257512" y="1611840"/>
            <a:ext cx="3715265" cy="397101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F540AE-43D3-9B44-6D0D-D1C451C5100C}"/>
              </a:ext>
            </a:extLst>
          </p:cNvPr>
          <p:cNvSpPr txBox="1"/>
          <p:nvPr/>
        </p:nvSpPr>
        <p:spPr>
          <a:xfrm>
            <a:off x="2330071" y="429788"/>
            <a:ext cx="76598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rgbClr val="002060"/>
                </a:solidFill>
              </a:rPr>
              <a:t>NFL Management Council</a:t>
            </a:r>
          </a:p>
        </p:txBody>
      </p:sp>
    </p:spTree>
    <p:extLst>
      <p:ext uri="{BB962C8B-B14F-4D97-AF65-F5344CB8AC3E}">
        <p14:creationId xmlns:p14="http://schemas.microsoft.com/office/powerpoint/2010/main" val="3059142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Eagles' Saquon Barkley became the most dangerous player in the NFL  ahead of Super Bowl LIX">
            <a:extLst>
              <a:ext uri="{FF2B5EF4-FFF2-40B4-BE49-F238E27FC236}">
                <a16:creationId xmlns:a16="http://schemas.microsoft.com/office/drawing/2014/main" id="{608752ED-EB27-2E1D-5AF1-5ACACCB6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4632" y="2571420"/>
            <a:ext cx="2560320" cy="170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7" name="Straight Connector 5126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Worst NFL Coaches 2025: Ranking the Worst Non-First-Year Head Coaches in the NFL - Yahoo Sports">
            <a:extLst>
              <a:ext uri="{FF2B5EF4-FFF2-40B4-BE49-F238E27FC236}">
                <a16:creationId xmlns:a16="http://schemas.microsoft.com/office/drawing/2014/main" id="{8D5D626C-CBD0-5140-7971-86A554A5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5726" y="2574621"/>
            <a:ext cx="2560320" cy="170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A group of people sitting at tables&#10;&#10;Description automatically generated">
            <a:extLst>
              <a:ext uri="{FF2B5EF4-FFF2-40B4-BE49-F238E27FC236}">
                <a16:creationId xmlns:a16="http://schemas.microsoft.com/office/drawing/2014/main" id="{5BC16023-C387-A51C-70B8-8D290B9CC8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7564" r="18401" b="4390"/>
          <a:stretch>
            <a:fillRect/>
          </a:stretch>
        </p:blipFill>
        <p:spPr bwMode="auto">
          <a:xfrm>
            <a:off x="9120662" y="2551973"/>
            <a:ext cx="2560320" cy="174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EA78E29-AA43-35DD-3C2D-591D1E851CFE}"/>
              </a:ext>
            </a:extLst>
          </p:cNvPr>
          <p:cNvGrpSpPr/>
          <p:nvPr/>
        </p:nvGrpSpPr>
        <p:grpSpPr>
          <a:xfrm>
            <a:off x="3354631" y="2571465"/>
            <a:ext cx="2560319" cy="1708924"/>
            <a:chOff x="1068527" y="289908"/>
            <a:chExt cx="3847176" cy="236177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318202B5-2143-54B9-1A43-5DA10AEF2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527" y="289908"/>
              <a:ext cx="1939716" cy="236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84602C9C-5FF3-4DB1-18AB-A837EAE4D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8243" y="289908"/>
              <a:ext cx="1907460" cy="2361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A95E8D-57D7-2805-B96A-A931CB822F70}"/>
              </a:ext>
            </a:extLst>
          </p:cNvPr>
          <p:cNvSpPr txBox="1"/>
          <p:nvPr/>
        </p:nvSpPr>
        <p:spPr>
          <a:xfrm>
            <a:off x="220155" y="1856286"/>
            <a:ext cx="4398101" cy="51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Anti-Tampering / Injury Policies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19F25-E16C-D414-18A8-384987C4B7E5}"/>
              </a:ext>
            </a:extLst>
          </p:cNvPr>
          <p:cNvSpPr txBox="1"/>
          <p:nvPr/>
        </p:nvSpPr>
        <p:spPr>
          <a:xfrm>
            <a:off x="1657350" y="318924"/>
            <a:ext cx="931497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b="1" dirty="0">
                <a:solidFill>
                  <a:srgbClr val="002060"/>
                </a:solidFill>
              </a:rPr>
              <a:t>Player Personnel Breakdown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A63AB-F856-2417-7645-E7D7ACFCF642}"/>
              </a:ext>
            </a:extLst>
          </p:cNvPr>
          <p:cNvSpPr txBox="1"/>
          <p:nvPr/>
        </p:nvSpPr>
        <p:spPr>
          <a:xfrm>
            <a:off x="3338097" y="1875174"/>
            <a:ext cx="2560318" cy="51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Transactions/Roster Rules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23BED8-517B-D709-6342-472BA7A0E812}"/>
              </a:ext>
            </a:extLst>
          </p:cNvPr>
          <p:cNvSpPr txBox="1"/>
          <p:nvPr/>
        </p:nvSpPr>
        <p:spPr>
          <a:xfrm>
            <a:off x="6556377" y="1875174"/>
            <a:ext cx="2103606" cy="51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Non-Player Contracts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0ECFC1-91BE-E327-57CF-6A154A00F5A3}"/>
              </a:ext>
            </a:extLst>
          </p:cNvPr>
          <p:cNvSpPr txBox="1"/>
          <p:nvPr/>
        </p:nvSpPr>
        <p:spPr>
          <a:xfrm>
            <a:off x="9209721" y="1875928"/>
            <a:ext cx="2382201" cy="51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dirty="0"/>
              <a:t>Player Eligibility &amp; Draft</a:t>
            </a:r>
          </a:p>
        </p:txBody>
      </p:sp>
      <p:pic>
        <p:nvPicPr>
          <p:cNvPr id="26" name="Picture 25" descr="16x9_Footer.png">
            <a:extLst>
              <a:ext uri="{FF2B5EF4-FFF2-40B4-BE49-F238E27FC236}">
                <a16:creationId xmlns:a16="http://schemas.microsoft.com/office/drawing/2014/main" id="{5B9E8C62-9F7A-2F12-2D31-A0C981FEF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0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8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85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/>
          <p:cNvSpPr txBox="1"/>
          <p:nvPr/>
        </p:nvSpPr>
        <p:spPr>
          <a:xfrm>
            <a:off x="696314" y="2931395"/>
            <a:ext cx="10799372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867" b="1" dirty="0">
                <a:solidFill>
                  <a:schemeClr val="bg1"/>
                </a:solidFill>
                <a:latin typeface="Calibri"/>
                <a:cs typeface="Calibri"/>
              </a:rPr>
              <a:t>My Responsibilities</a:t>
            </a:r>
          </a:p>
        </p:txBody>
      </p:sp>
      <p:pic>
        <p:nvPicPr>
          <p:cNvPr id="5" name="Picture 4" descr="NFL_Shield_we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85" y="132252"/>
            <a:ext cx="706056" cy="97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90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1" y="643467"/>
            <a:ext cx="3888526" cy="18005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Daily Personnel Notice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D5CC3-7518-5DFC-41CF-57AB056998C3}"/>
              </a:ext>
            </a:extLst>
          </p:cNvPr>
          <p:cNvSpPr txBox="1"/>
          <p:nvPr/>
        </p:nvSpPr>
        <p:spPr>
          <a:xfrm>
            <a:off x="838201" y="2623381"/>
            <a:ext cx="3888528" cy="35535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league’s official notification detailing all player transactions, like terminations, trades, waiver awards, and roster status changes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Sent to clubs as the formal record of roster activity every day at 4:00 pm EST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BE9EA7-A805-8FCF-755D-E81EBC4F4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766138" cy="6844081"/>
          </a:xfrm>
          <a:prstGeom prst="rect">
            <a:avLst/>
          </a:prstGeom>
        </p:spPr>
      </p:pic>
      <p:pic>
        <p:nvPicPr>
          <p:cNvPr id="11" name="Picture 10" descr="16x9_Footer.png">
            <a:extLst>
              <a:ext uri="{FF2B5EF4-FFF2-40B4-BE49-F238E27FC236}">
                <a16:creationId xmlns:a16="http://schemas.microsoft.com/office/drawing/2014/main" id="{3EF64507-A9E9-F3BD-1277-B06B8CCDF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2081"/>
            <a:ext cx="1219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13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92D45497DCFC47B30F1CE4DD1D2D11" ma:contentTypeVersion="16" ma:contentTypeDescription="Create a new document." ma:contentTypeScope="" ma:versionID="930e5e46d4db8d8dd426768339820510">
  <xsd:schema xmlns:xsd="http://www.w3.org/2001/XMLSchema" xmlns:xs="http://www.w3.org/2001/XMLSchema" xmlns:p="http://schemas.microsoft.com/office/2006/metadata/properties" xmlns:ns2="4c244f11-5ed3-4bd3-868e-2cc970a590aa" xmlns:ns3="4b8bff25-39c7-4310-b6cd-7f9e83d9d09f" targetNamespace="http://schemas.microsoft.com/office/2006/metadata/properties" ma:root="true" ma:fieldsID="dbe12918230b77cc0b747dc6ac7644a7" ns2:_="" ns3:_="">
    <xsd:import namespace="4c244f11-5ed3-4bd3-868e-2cc970a590aa"/>
    <xsd:import namespace="4b8bff25-39c7-4310-b6cd-7f9e83d9d0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3:TaxCatchAll" minOccurs="0"/>
                <xsd:element ref="ns2:MediaServiceOCR" minOccurs="0"/>
                <xsd:element ref="ns2:lcf76f155ced4ddcb4097134ff3c332f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244f11-5ed3-4bd3-868e-2cc970a590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3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bf5498a5-07bc-4be2-a503-5e8845d89b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bff25-39c7-4310-b6cd-7f9e83d9d09f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75c23594-cc07-40c0-9b82-a58e1d8de97c}" ma:internalName="TaxCatchAll" ma:showField="CatchAllData" ma:web="4b8bff25-39c7-4310-b6cd-7f9e83d9d09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4c244f11-5ed3-4bd3-868e-2cc970a590aa" xsi:nil="true"/>
    <TaxCatchAll xmlns="4b8bff25-39c7-4310-b6cd-7f9e83d9d09f" xsi:nil="true"/>
    <lcf76f155ced4ddcb4097134ff3c332f xmlns="4c244f11-5ed3-4bd3-868e-2cc970a590a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57F0395-81C1-4044-8968-A4BF8F8B51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244f11-5ed3-4bd3-868e-2cc970a590aa"/>
    <ds:schemaRef ds:uri="4b8bff25-39c7-4310-b6cd-7f9e83d9d0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258351-7E08-4EDE-9ED0-EAE0DD3E2A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34837F-14F8-4BC3-A291-FA5A302FAC51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4b8bff25-39c7-4310-b6cd-7f9e83d9d09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4c244f11-5ed3-4bd3-868e-2cc970a590a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34982</TotalTime>
  <Words>469</Words>
  <Application>Microsoft Office PowerPoint</Application>
  <PresentationFormat>Widescreen</PresentationFormat>
  <Paragraphs>86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Endzone Slab Bold</vt:lpstr>
      <vt:lpstr>Office Theme</vt:lpstr>
      <vt:lpstr>End of Program Presentation Player Personnel Neva Williams August 14, 2025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Schwegman, Elena</dc:creator>
  <cp:lastModifiedBy>Williams, Neva</cp:lastModifiedBy>
  <cp:revision>6</cp:revision>
  <dcterms:created xsi:type="dcterms:W3CDTF">2024-07-15T14:21:57Z</dcterms:created>
  <dcterms:modified xsi:type="dcterms:W3CDTF">2025-08-14T19:47:15Z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rder">
    <vt:lpwstr>10892900.0000000</vt:lpwstr>
  </property>
  <property fmtid="{D5CDD505-2E9C-101B-9397-08002B2CF9AE}" pid="3" name="ContentTypeId">
    <vt:lpwstr>0x0101001692D45497DCFC47B30F1CE4DD1D2D11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